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IBM Plex Sans" panose="020B0503050203000203" pitchFamily="34" charset="77"/>
      <p:regular r:id="rId15"/>
      <p:bold r:id="rId16"/>
      <p:italic r:id="rId17"/>
      <p:boldItalic r:id="rId18"/>
    </p:embeddedFont>
    <p:embeddedFont>
      <p:font typeface="IBM Plex Sans Light" panose="020B0403050203000203" pitchFamily="34" charset="77"/>
      <p:regular r:id="rId19"/>
      <p:bold r:id="rId20"/>
      <p:italic r:id="rId21"/>
      <p:boldItalic r:id="rId22"/>
    </p:embeddedFont>
    <p:embeddedFont>
      <p:font typeface="IBM Plex Sans SemiBold" panose="020B0503050203000203" pitchFamily="34" charset="77"/>
      <p:regular r:id="rId23"/>
      <p:bold r:id="rId24"/>
      <p:italic r:id="rId25"/>
      <p:boldItalic r:id="rId26"/>
    </p:embeddedFont>
    <p:embeddedFont>
      <p:font typeface="IBM Plex Serif" panose="02060503050406000203" pitchFamily="18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AB71E1-53ED-4C0A-BAFC-EBED5952F57B}">
  <a:tblStyle styleId="{01AB71E1-53ED-4C0A-BAFC-EBED5952F5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11" d="100"/>
          <a:sy n="111" d="100"/>
        </p:scale>
        <p:origin x="5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fa89f43b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fa89f43b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fa89f43b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fa89f43b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fa89f43b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fa89f43b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fa89f43b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fa89f43b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fa89f43b0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fa89f43b0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927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24000" y="13558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24000" y="38354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0" y="916084"/>
            <a:ext cx="6085020" cy="43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 descr="A white background with blu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00" y="6135791"/>
            <a:ext cx="3351836" cy="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3" descr="A white background with blu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00" y="6135791"/>
            <a:ext cx="3351836" cy="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9274B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BM Plex Sans SemiBold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38262" y="6405485"/>
            <a:ext cx="3403595" cy="247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  <a:defRPr sz="6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6" descr="A white background with blu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00" y="6135791"/>
            <a:ext cx="3351836" cy="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9274B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772688" y="5986988"/>
            <a:ext cx="212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globalhealthequity.umich.ed</a:t>
            </a:r>
            <a:r>
              <a:rPr lang="en-US" sz="10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u</a:t>
            </a:r>
            <a:endParaRPr sz="1000" b="0" i="0" u="none" strike="noStrike" cap="none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35" name="Google Shape;35;p7"/>
          <p:cNvSpPr txBox="1"/>
          <p:nvPr/>
        </p:nvSpPr>
        <p:spPr>
          <a:xfrm>
            <a:off x="766527" y="5761003"/>
            <a:ext cx="212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globalhealthequity@umich.edu</a:t>
            </a:r>
            <a:endParaRPr sz="1000" b="0" i="0" u="none" strike="noStrike" cap="none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pic>
        <p:nvPicPr>
          <p:cNvPr id="36" name="Google Shape;36;p7" descr="A white envelope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200" y="5722872"/>
            <a:ext cx="273900" cy="2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150" y="4884325"/>
            <a:ext cx="69640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702" y="6006299"/>
            <a:ext cx="182375" cy="19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476" y="6358114"/>
            <a:ext cx="182374" cy="12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7500" y="6358124"/>
            <a:ext cx="128400" cy="1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1846" y="6358124"/>
            <a:ext cx="128400" cy="1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8" descr="A white background with blu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00" y="6135791"/>
            <a:ext cx="3351836" cy="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9" descr="A white background with blu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00" y="6135791"/>
            <a:ext cx="3351836" cy="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10" descr="A white background with blu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600" y="6135791"/>
            <a:ext cx="3351836" cy="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/>
          <p:nvPr/>
        </p:nvSpPr>
        <p:spPr>
          <a:xfrm>
            <a:off x="0" y="-57875"/>
            <a:ext cx="591670" cy="6973750"/>
          </a:xfrm>
          <a:prstGeom prst="rect">
            <a:avLst/>
          </a:prstGeom>
          <a:solidFill>
            <a:srgbClr val="0927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 b="1" i="0" u="none" strike="noStrike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i="0" u="none" strike="noStrike" cap="none">
                <a:solidFill>
                  <a:schemeClr val="dk1"/>
                </a:solidFill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i="0" u="none" strike="noStrike" cap="none">
                <a:solidFill>
                  <a:schemeClr val="dk1"/>
                </a:solidFill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i="0" u="none" strike="noStrike" cap="none">
                <a:solidFill>
                  <a:schemeClr val="dk1"/>
                </a:solidFill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ctrTitle"/>
          </p:nvPr>
        </p:nvSpPr>
        <p:spPr>
          <a:xfrm>
            <a:off x="1524000" y="13558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BM Plex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"/>
          <p:cNvSpPr txBox="1">
            <a:spLocks noGrp="1"/>
          </p:cNvSpPr>
          <p:nvPr>
            <p:ph type="subTitle" idx="1"/>
          </p:nvPr>
        </p:nvSpPr>
        <p:spPr>
          <a:xfrm>
            <a:off x="1524000" y="38354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</a:pP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49" name="Google Shape;149;p21" descr="A group of women sitting at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479"/>
          <a:stretch/>
        </p:blipFill>
        <p:spPr>
          <a:xfrm>
            <a:off x="6400800" y="1825625"/>
            <a:ext cx="4953000" cy="301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589153" y="4930588"/>
            <a:ext cx="10515600" cy="61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Add caption here</a:t>
            </a:r>
            <a:endParaRPr/>
          </a:p>
        </p:txBody>
      </p:sp>
      <p:pic>
        <p:nvPicPr>
          <p:cNvPr id="155" name="Google Shape;155;p22" descr="A group of people posing for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104" t="26070" r="5144" b="16247"/>
          <a:stretch/>
        </p:blipFill>
        <p:spPr>
          <a:xfrm>
            <a:off x="589153" y="0"/>
            <a:ext cx="11764212" cy="493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None/>
            </a:pPr>
            <a:endParaRPr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1" name="Google Shape;81;p1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400" y="1843225"/>
            <a:ext cx="5791200" cy="3580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BM Plex Sans SemiBold"/>
              <a:buNone/>
            </a:pP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</a:pPr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2886617" y="2997483"/>
            <a:ext cx="792300" cy="49200"/>
          </a:xfrm>
          <a:prstGeom prst="roundRect">
            <a:avLst>
              <a:gd name="adj" fmla="val 50000"/>
            </a:avLst>
          </a:prstGeom>
          <a:solidFill>
            <a:srgbClr val="8888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Google Shape;99;p17"/>
          <p:cNvGrpSpPr/>
          <p:nvPr/>
        </p:nvGrpSpPr>
        <p:grpSpPr>
          <a:xfrm>
            <a:off x="762028" y="2609468"/>
            <a:ext cx="2339942" cy="2530573"/>
            <a:chOff x="571536" y="1957150"/>
            <a:chExt cx="1755000" cy="1897977"/>
          </a:xfrm>
        </p:grpSpPr>
        <p:sp>
          <p:nvSpPr>
            <p:cNvPr id="100" name="Google Shape;100;p17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Google Shape;101;p17"/>
            <p:cNvSpPr txBox="1"/>
            <p:nvPr/>
          </p:nvSpPr>
          <p:spPr>
            <a:xfrm>
              <a:off x="1129143" y="2118324"/>
              <a:ext cx="617043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 b="1" dirty="0">
                  <a:solidFill>
                    <a:srgbClr val="888888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20XX</a:t>
              </a:r>
              <a:endParaRPr sz="1100" b="1" dirty="0">
                <a:solidFill>
                  <a:srgbClr val="888888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02" name="Google Shape;102;p17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rgbClr val="888888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Lorem Ipsum</a:t>
              </a:r>
              <a:endParaRPr sz="1300" b="1">
                <a:solidFill>
                  <a:srgbClr val="888888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03" name="Google Shape;103;p17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 dirty="0">
                  <a:solidFill>
                    <a:srgbClr val="888888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Lorem ipsum dolor sit </a:t>
              </a:r>
              <a:r>
                <a:rPr lang="en-US" sz="1100" dirty="0" err="1">
                  <a:solidFill>
                    <a:srgbClr val="888888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amet</a:t>
              </a:r>
              <a:r>
                <a:rPr lang="en-US" sz="1100" dirty="0">
                  <a:solidFill>
                    <a:srgbClr val="888888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, </a:t>
              </a:r>
              <a:r>
                <a:rPr lang="en-US" sz="1100" dirty="0" err="1">
                  <a:solidFill>
                    <a:srgbClr val="888888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consectetur</a:t>
              </a:r>
              <a:r>
                <a:rPr lang="en-US" sz="1100" dirty="0">
                  <a:solidFill>
                    <a:srgbClr val="888888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</a:t>
              </a:r>
              <a:r>
                <a:rPr lang="en-US" sz="1100" dirty="0" err="1">
                  <a:solidFill>
                    <a:srgbClr val="888888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adipiscing</a:t>
              </a:r>
              <a:r>
                <a:rPr lang="en-US" sz="1100" dirty="0">
                  <a:solidFill>
                    <a:srgbClr val="888888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.</a:t>
              </a:r>
              <a:endParaRPr sz="1100" dirty="0">
                <a:solidFill>
                  <a:srgbClr val="888888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104" name="Google Shape;104;p17"/>
          <p:cNvGrpSpPr/>
          <p:nvPr/>
        </p:nvGrpSpPr>
        <p:grpSpPr>
          <a:xfrm>
            <a:off x="3599141" y="2609468"/>
            <a:ext cx="2278746" cy="2530573"/>
            <a:chOff x="2699423" y="1957150"/>
            <a:chExt cx="1709102" cy="1897977"/>
          </a:xfrm>
        </p:grpSpPr>
        <p:sp>
          <p:nvSpPr>
            <p:cNvPr id="105" name="Google Shape;105;p17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Google Shape;106;p17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chemeClr val="accent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Sit Amet</a:t>
              </a:r>
              <a:endParaRPr sz="1300" b="1">
                <a:solidFill>
                  <a:schemeClr val="accent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07" name="Google Shape;107;p17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 dirty="0">
                  <a:solidFill>
                    <a:schemeClr val="accent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Lorem ipsum dolor sit </a:t>
              </a:r>
              <a:r>
                <a:rPr lang="en-US" sz="1100" dirty="0" err="1">
                  <a:solidFill>
                    <a:schemeClr val="accent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amet</a:t>
              </a:r>
              <a:r>
                <a:rPr lang="en-US" sz="1100" dirty="0">
                  <a:solidFill>
                    <a:schemeClr val="accent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, </a:t>
              </a:r>
              <a:r>
                <a:rPr lang="en-US" sz="1100" dirty="0" err="1">
                  <a:solidFill>
                    <a:schemeClr val="accent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consectetur</a:t>
              </a:r>
              <a:r>
                <a:rPr lang="en-US" sz="1100" dirty="0">
                  <a:solidFill>
                    <a:schemeClr val="accent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</a:t>
              </a:r>
              <a:r>
                <a:rPr lang="en-US" sz="1100" dirty="0" err="1">
                  <a:solidFill>
                    <a:schemeClr val="accent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adipiscing</a:t>
              </a:r>
              <a:r>
                <a:rPr lang="en-US" sz="1100" dirty="0">
                  <a:solidFill>
                    <a:schemeClr val="accent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.</a:t>
              </a:r>
              <a:endParaRPr sz="1100" dirty="0">
                <a:solidFill>
                  <a:schemeClr val="accent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08" name="Google Shape;108;p17"/>
            <p:cNvSpPr txBox="1"/>
            <p:nvPr/>
          </p:nvSpPr>
          <p:spPr>
            <a:xfrm>
              <a:off x="3256823" y="2118324"/>
              <a:ext cx="59424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 b="1" dirty="0">
                  <a:solidFill>
                    <a:schemeClr val="accent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20XX</a:t>
              </a:r>
              <a:endParaRPr sz="1100" b="1" dirty="0">
                <a:solidFill>
                  <a:schemeClr val="accent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109" name="Google Shape;109;p17"/>
          <p:cNvGrpSpPr/>
          <p:nvPr/>
        </p:nvGrpSpPr>
        <p:grpSpPr>
          <a:xfrm>
            <a:off x="6375052" y="2609468"/>
            <a:ext cx="2278749" cy="2530570"/>
            <a:chOff x="4781408" y="1957150"/>
            <a:chExt cx="1709105" cy="1897975"/>
          </a:xfrm>
        </p:grpSpPr>
        <p:sp>
          <p:nvSpPr>
            <p:cNvPr id="110" name="Google Shape;110;p17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rgbClr val="858585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Donec Ultrices</a:t>
              </a:r>
              <a:endParaRPr sz="1300" b="1">
                <a:solidFill>
                  <a:srgbClr val="85858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12" name="Google Shape;112;p17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solidFill>
                    <a:srgbClr val="858585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Lorem ipsum dolor sit amet, consectetur adipiscing. </a:t>
              </a:r>
              <a:endParaRPr sz="1100">
                <a:solidFill>
                  <a:srgbClr val="85858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13" name="Google Shape;113;p17"/>
            <p:cNvSpPr txBox="1"/>
            <p:nvPr/>
          </p:nvSpPr>
          <p:spPr>
            <a:xfrm>
              <a:off x="5361701" y="2118324"/>
              <a:ext cx="571406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 b="1" dirty="0">
                  <a:solidFill>
                    <a:srgbClr val="858585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20XX</a:t>
              </a:r>
              <a:endParaRPr sz="1100" b="1" dirty="0">
                <a:solidFill>
                  <a:srgbClr val="85858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114" name="Google Shape;114;p17"/>
          <p:cNvGrpSpPr/>
          <p:nvPr/>
        </p:nvGrpSpPr>
        <p:grpSpPr>
          <a:xfrm>
            <a:off x="9150952" y="2609468"/>
            <a:ext cx="2278746" cy="2530573"/>
            <a:chOff x="6863386" y="1957150"/>
            <a:chExt cx="1709102" cy="1897977"/>
          </a:xfrm>
        </p:grpSpPr>
        <p:sp>
          <p:nvSpPr>
            <p:cNvPr id="115" name="Google Shape;115;p17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Google Shape;116;p17"/>
            <p:cNvSpPr txBox="1"/>
            <p:nvPr/>
          </p:nvSpPr>
          <p:spPr>
            <a:xfrm>
              <a:off x="68633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rgbClr val="858585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Litora</a:t>
              </a:r>
              <a:endParaRPr sz="1300" b="1">
                <a:solidFill>
                  <a:srgbClr val="85858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solidFill>
                    <a:srgbClr val="858585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Lorem ipsum dolor sit amet, consectetur adipiscing.</a:t>
              </a:r>
              <a:endParaRPr sz="1100">
                <a:solidFill>
                  <a:srgbClr val="85858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7420785" y="2118324"/>
              <a:ext cx="59424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 b="1" dirty="0">
                  <a:solidFill>
                    <a:srgbClr val="858585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20XX</a:t>
              </a:r>
              <a:endParaRPr sz="1100" b="1" dirty="0">
                <a:solidFill>
                  <a:srgbClr val="85858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sp>
        <p:nvSpPr>
          <p:cNvPr id="119" name="Google Shape;119;p17"/>
          <p:cNvSpPr/>
          <p:nvPr/>
        </p:nvSpPr>
        <p:spPr>
          <a:xfrm>
            <a:off x="5782900" y="2997483"/>
            <a:ext cx="792300" cy="49200"/>
          </a:xfrm>
          <a:prstGeom prst="roundRect">
            <a:avLst>
              <a:gd name="adj" fmla="val 5000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8558867" y="2997483"/>
            <a:ext cx="792300" cy="49200"/>
          </a:xfrm>
          <a:prstGeom prst="roundRect">
            <a:avLst>
              <a:gd name="adj" fmla="val 5000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18"/>
          <p:cNvGraphicFramePr/>
          <p:nvPr/>
        </p:nvGraphicFramePr>
        <p:xfrm>
          <a:off x="952500" y="2667000"/>
          <a:ext cx="10287000" cy="1981050"/>
        </p:xfrm>
        <a:graphic>
          <a:graphicData uri="http://schemas.openxmlformats.org/drawingml/2006/table">
            <a:tbl>
              <a:tblPr>
                <a:noFill/>
                <a:tableStyleId>{01AB71E1-53ED-4C0A-BAFC-EBED5952F57B}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Heading 1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Heading 2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Heading 3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Heading 4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257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19" title="MPHOTO-CGH-ExecBrdMtgEvent24(340)_.jpg"/>
          <p:cNvPicPr preferRelativeResize="0"/>
          <p:nvPr/>
        </p:nvPicPr>
        <p:blipFill rotWithShape="1">
          <a:blip r:embed="rId3">
            <a:alphaModFix/>
          </a:blip>
          <a:srcRect l="33898" r="9366"/>
          <a:stretch/>
        </p:blipFill>
        <p:spPr>
          <a:xfrm>
            <a:off x="6308250" y="-59850"/>
            <a:ext cx="5930925" cy="696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 title="signature-marketing-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7575" y="6366092"/>
            <a:ext cx="3132225" cy="2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1" name="Google Shape;141;p20" title="_JJ2828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050" y="2113300"/>
            <a:ext cx="4168800" cy="27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 title="IMG_081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1625" y="3848850"/>
            <a:ext cx="2876324" cy="215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</Words>
  <Application>Microsoft Macintosh PowerPoint</Application>
  <PresentationFormat>Widescreen</PresentationFormat>
  <Paragraphs>21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IBM Plex Sans Light</vt:lpstr>
      <vt:lpstr>Arial</vt:lpstr>
      <vt:lpstr>IBM Plex Sans</vt:lpstr>
      <vt:lpstr>IBM Plex Sans SemiBold</vt:lpstr>
      <vt:lpstr>IBM Plex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Senga, Bettina</cp:lastModifiedBy>
  <cp:revision>1</cp:revision>
  <dcterms:modified xsi:type="dcterms:W3CDTF">2026-01-30T16:35:54Z</dcterms:modified>
</cp:coreProperties>
</file>